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4"/>
  </p:sldMasterIdLst>
  <p:sldIdLst>
    <p:sldId id="257" r:id="rId5"/>
    <p:sldId id="295" r:id="rId6"/>
    <p:sldId id="286" r:id="rId7"/>
    <p:sldId id="296" r:id="rId8"/>
    <p:sldId id="297" r:id="rId9"/>
    <p:sldId id="298" r:id="rId10"/>
    <p:sldId id="299" r:id="rId11"/>
    <p:sldId id="301" r:id="rId12"/>
    <p:sldId id="300" r:id="rId13"/>
    <p:sldId id="302" r:id="rId14"/>
    <p:sldId id="303" r:id="rId15"/>
    <p:sldId id="304" r:id="rId16"/>
    <p:sldId id="305" r:id="rId17"/>
    <p:sldId id="290" r:id="rId18"/>
    <p:sldId id="291" r:id="rId19"/>
    <p:sldId id="292" r:id="rId20"/>
    <p:sldId id="293" r:id="rId21"/>
    <p:sldId id="294" r:id="rId22"/>
    <p:sldId id="26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44529"/>
    <a:srgbClr val="2B3922"/>
    <a:srgbClr val="2E3722"/>
    <a:srgbClr val="FCF7F1"/>
    <a:srgbClr val="B8D233"/>
    <a:srgbClr val="5CC6D6"/>
    <a:srgbClr val="F8D22F"/>
    <a:srgbClr val="F03F2B"/>
    <a:srgbClr val="3488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3/22/2023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3/22/2023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ccd.edu/services/support-services/student-accessibility-resources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nekeisha.kirk@Crowley.k12.tx.us" TargetMode="External"/><Relationship Id="rId2" Type="http://schemas.openxmlformats.org/officeDocument/2006/relationships/hyperlink" Target="mailto:kimberly.wrick@crowley.k12.tx.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61008" y="2122256"/>
            <a:ext cx="5120639" cy="1630907"/>
          </a:xfrm>
        </p:spPr>
        <p:txBody>
          <a:bodyPr>
            <a:normAutofit fontScale="90000"/>
          </a:bodyPr>
          <a:lstStyle/>
          <a:p>
            <a:br>
              <a:rPr lang="en-US" sz="4900" dirty="0">
                <a:solidFill>
                  <a:schemeClr val="tx1"/>
                </a:solidFill>
              </a:rPr>
            </a:br>
            <a:r>
              <a:rPr lang="en-US" sz="4900" dirty="0">
                <a:solidFill>
                  <a:schemeClr val="tx1"/>
                </a:solidFill>
              </a:rPr>
              <a:t>Parent Meeting</a:t>
            </a:r>
            <a:br>
              <a:rPr lang="en-US" sz="4400" dirty="0">
                <a:solidFill>
                  <a:schemeClr val="tx1"/>
                </a:solidFill>
              </a:rPr>
            </a:b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1" y="3327991"/>
            <a:ext cx="4775075" cy="138460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endParaRPr lang="en-US" sz="2000" b="1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March 23,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63B127-ECB5-4B14-9692-9A1279A32EB8}"/>
              </a:ext>
            </a:extLst>
          </p:cNvPr>
          <p:cNvSpPr txBox="1"/>
          <p:nvPr/>
        </p:nvSpPr>
        <p:spPr>
          <a:xfrm>
            <a:off x="218661" y="601627"/>
            <a:ext cx="11754678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3200" dirty="0"/>
              <a:t> Crowley Academy of Aviation, Transportation, &amp; Logistics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9A0A8-0DD2-4B40-B838-DAEDFD99B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365" y="549829"/>
            <a:ext cx="10422835" cy="1371600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  Logistics &amp; Supply Chain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2DD7E-6CB8-49BA-A41E-5120E6B30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364" y="2250215"/>
            <a:ext cx="10422835" cy="4057955"/>
          </a:xfrm>
        </p:spPr>
        <p:txBody>
          <a:bodyPr>
            <a:normAutofit/>
          </a:bodyPr>
          <a:lstStyle/>
          <a:p>
            <a:r>
              <a:rPr lang="en-US" sz="3200" dirty="0"/>
              <a:t>Associate’s degree program – TCC</a:t>
            </a:r>
          </a:p>
          <a:p>
            <a:r>
              <a:rPr lang="en-US" sz="3200" dirty="0"/>
              <a:t>Level 1 certificate: Warehouse Management</a:t>
            </a:r>
          </a:p>
          <a:p>
            <a:r>
              <a:rPr lang="en-US" sz="3200" dirty="0"/>
              <a:t>HIGH demand career; wage varies depending upon type of job ($40,000 - $80,000)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319821-0218-452E-A191-A6A0163FD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7502" y="5560536"/>
            <a:ext cx="890550" cy="8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673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9A0A8-0DD2-4B40-B838-DAEDFD99B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70315"/>
            <a:ext cx="10058400" cy="1371600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Logistics &amp; Supply Chain Management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F01DD19-3CC9-48F8-9597-140FCCDD2E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800160"/>
              </p:ext>
            </p:extLst>
          </p:nvPr>
        </p:nvGraphicFramePr>
        <p:xfrm>
          <a:off x="331304" y="1940929"/>
          <a:ext cx="11453191" cy="5005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8317">
                  <a:extLst>
                    <a:ext uri="{9D8B030D-6E8A-4147-A177-3AD203B41FA5}">
                      <a16:colId xmlns:a16="http://schemas.microsoft.com/office/drawing/2014/main" val="1011375504"/>
                    </a:ext>
                  </a:extLst>
                </a:gridCol>
                <a:gridCol w="3055074">
                  <a:extLst>
                    <a:ext uri="{9D8B030D-6E8A-4147-A177-3AD203B41FA5}">
                      <a16:colId xmlns:a16="http://schemas.microsoft.com/office/drawing/2014/main" val="2876712677"/>
                    </a:ext>
                  </a:extLst>
                </a:gridCol>
                <a:gridCol w="2815851">
                  <a:extLst>
                    <a:ext uri="{9D8B030D-6E8A-4147-A177-3AD203B41FA5}">
                      <a16:colId xmlns:a16="http://schemas.microsoft.com/office/drawing/2014/main" val="2578545219"/>
                    </a:ext>
                  </a:extLst>
                </a:gridCol>
                <a:gridCol w="2683949">
                  <a:extLst>
                    <a:ext uri="{9D8B030D-6E8A-4147-A177-3AD203B41FA5}">
                      <a16:colId xmlns:a16="http://schemas.microsoft.com/office/drawing/2014/main" val="1856202211"/>
                    </a:ext>
                  </a:extLst>
                </a:gridCol>
              </a:tblGrid>
              <a:tr h="43314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Freshman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Sophomore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Senior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983301"/>
                  </a:ext>
                </a:extLst>
              </a:tr>
              <a:tr h="2190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IBUS 1301(F)</a:t>
                      </a:r>
                    </a:p>
                    <a:p>
                      <a:pPr algn="ctr"/>
                      <a:r>
                        <a:rPr lang="en-US" dirty="0"/>
                        <a:t>LMGT 1319 (F)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IBUS 1302 (S)</a:t>
                      </a:r>
                    </a:p>
                    <a:p>
                      <a:pPr algn="ctr"/>
                      <a:r>
                        <a:rPr lang="en-US" dirty="0"/>
                        <a:t>LMGT 1325 (S)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BCIS 1305 (F)</a:t>
                      </a:r>
                    </a:p>
                    <a:p>
                      <a:pPr algn="ctr"/>
                      <a:r>
                        <a:rPr lang="en-US" dirty="0"/>
                        <a:t>LMGT 1323 (F)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SPCH 1321 (S)</a:t>
                      </a:r>
                    </a:p>
                    <a:p>
                      <a:pPr algn="ctr"/>
                      <a:r>
                        <a:rPr lang="en-US" dirty="0"/>
                        <a:t>MUSI 1306 (S)</a:t>
                      </a:r>
                    </a:p>
                    <a:p>
                      <a:pPr algn="ctr"/>
                      <a:r>
                        <a:rPr lang="en-US" dirty="0"/>
                        <a:t>LMGT 2334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LMGT 2371 (F)</a:t>
                      </a:r>
                    </a:p>
                    <a:p>
                      <a:pPr algn="ctr"/>
                      <a:r>
                        <a:rPr lang="en-US" dirty="0"/>
                        <a:t>ENGL 1301(F)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BUSI 2301(S)</a:t>
                      </a:r>
                    </a:p>
                    <a:p>
                      <a:pPr algn="ctr"/>
                      <a:r>
                        <a:rPr lang="en-US" dirty="0"/>
                        <a:t>MRKG 1311 (S)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ENGL 1302 (S)* 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(optional)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BMGT 1313(F)</a:t>
                      </a:r>
                    </a:p>
                    <a:p>
                      <a:pPr algn="ctr"/>
                      <a:r>
                        <a:rPr lang="en-US" dirty="0"/>
                        <a:t>BMGT 2331(F)</a:t>
                      </a:r>
                    </a:p>
                    <a:p>
                      <a:pPr algn="ctr"/>
                      <a:r>
                        <a:rPr lang="en-US" dirty="0"/>
                        <a:t>MATH 1314 (F)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GOVT 2301 (F)* 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(optional)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BMGT 1331(S)</a:t>
                      </a:r>
                    </a:p>
                    <a:p>
                      <a:pPr algn="ctr"/>
                      <a:r>
                        <a:rPr lang="en-US" dirty="0"/>
                        <a:t>LMGT 2388 </a:t>
                      </a:r>
                    </a:p>
                    <a:p>
                      <a:pPr algn="ctr"/>
                      <a:r>
                        <a:rPr lang="en-US" dirty="0"/>
                        <a:t>ACCT 2301(S)</a:t>
                      </a:r>
                    </a:p>
                    <a:p>
                      <a:pPr algn="ctr"/>
                      <a:r>
                        <a:rPr lang="en-US" dirty="0"/>
                        <a:t>ECON 2301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961670"/>
                  </a:ext>
                </a:extLst>
              </a:tr>
              <a:tr h="19421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Global Business</a:t>
                      </a:r>
                    </a:p>
                    <a:p>
                      <a:pPr algn="ctr"/>
                      <a:r>
                        <a:rPr lang="en-US" dirty="0"/>
                        <a:t>Principles of </a:t>
                      </a:r>
                      <a:r>
                        <a:rPr lang="en-US" dirty="0" err="1"/>
                        <a:t>Dist</a:t>
                      </a:r>
                      <a:r>
                        <a:rPr lang="en-US" dirty="0"/>
                        <a:t> &amp; Log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Distribution &amp; Logistics</a:t>
                      </a:r>
                    </a:p>
                    <a:p>
                      <a:pPr algn="ctr"/>
                      <a:r>
                        <a:rPr lang="en-US" dirty="0"/>
                        <a:t>Logistics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BIM 1 (Bus Info Mgt)</a:t>
                      </a:r>
                    </a:p>
                    <a:p>
                      <a:pPr algn="ctr"/>
                      <a:r>
                        <a:rPr lang="en-US" dirty="0"/>
                        <a:t>Mgt of Transportation Sys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Prof Comm</a:t>
                      </a:r>
                    </a:p>
                    <a:p>
                      <a:pPr algn="ctr"/>
                      <a:r>
                        <a:rPr lang="en-US" dirty="0"/>
                        <a:t>Music Appreciation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Concepts of </a:t>
                      </a:r>
                      <a:r>
                        <a:rPr lang="en-US" dirty="0" err="1"/>
                        <a:t>Dist</a:t>
                      </a:r>
                      <a:r>
                        <a:rPr lang="en-US" dirty="0"/>
                        <a:t> &amp; Log</a:t>
                      </a:r>
                    </a:p>
                    <a:p>
                      <a:pPr algn="ctr"/>
                      <a:r>
                        <a:rPr lang="en-US" dirty="0"/>
                        <a:t>English 3 (a)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Business Law</a:t>
                      </a:r>
                    </a:p>
                    <a:p>
                      <a:pPr algn="ctr"/>
                      <a:r>
                        <a:rPr lang="en-US" dirty="0" err="1"/>
                        <a:t>Prin</a:t>
                      </a:r>
                      <a:r>
                        <a:rPr lang="en-US" dirty="0"/>
                        <a:t> of Bus/Mkt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English 3 (b)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Practicum in </a:t>
                      </a:r>
                      <a:r>
                        <a:rPr lang="en-US" dirty="0" err="1"/>
                        <a:t>Dist</a:t>
                      </a:r>
                      <a:r>
                        <a:rPr lang="en-US" dirty="0"/>
                        <a:t> &amp; Log</a:t>
                      </a:r>
                    </a:p>
                    <a:p>
                      <a:pPr algn="ctr"/>
                      <a:r>
                        <a:rPr lang="en-US" dirty="0"/>
                        <a:t>Adv Topics in Math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Government</a:t>
                      </a:r>
                    </a:p>
                    <a:p>
                      <a:pPr algn="ctr"/>
                      <a:r>
                        <a:rPr lang="en-US" dirty="0"/>
                        <a:t>Accounting I</a:t>
                      </a:r>
                    </a:p>
                    <a:p>
                      <a:pPr algn="ctr"/>
                      <a:r>
                        <a:rPr lang="en-US" dirty="0"/>
                        <a:t>Economics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679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721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9A0A8-0DD2-4B40-B838-DAEDFD99B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365" y="549829"/>
            <a:ext cx="10422835" cy="1371600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  UAV/UAV (Drones)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2DD7E-6CB8-49BA-A41E-5120E6B30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364" y="2250215"/>
            <a:ext cx="10422835" cy="4057955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Level 1 certificate – Geographical Information Systems – TCC</a:t>
            </a:r>
          </a:p>
          <a:p>
            <a:r>
              <a:rPr lang="en-US" sz="3200" dirty="0"/>
              <a:t>FAA 107 Drone Pilot’s license</a:t>
            </a:r>
          </a:p>
          <a:p>
            <a:r>
              <a:rPr lang="en-US" sz="3200" dirty="0"/>
              <a:t>Surveying using drones or terrestrial scanners; drone pilot for multiple industries</a:t>
            </a:r>
          </a:p>
          <a:p>
            <a:r>
              <a:rPr lang="en-US" sz="3200" dirty="0"/>
              <a:t>HIGH demand career; wage varies depending upon type of job ($40,000 +)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319821-0218-452E-A191-A6A0163FD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6661" y="861391"/>
            <a:ext cx="726747" cy="726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953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9A0A8-0DD2-4B40-B838-DAEDFD99B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49829"/>
            <a:ext cx="10058400" cy="1371600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  UAV/UAS (Drones)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F01DD19-3CC9-48F8-9597-140FCCDD2E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576085"/>
              </p:ext>
            </p:extLst>
          </p:nvPr>
        </p:nvGraphicFramePr>
        <p:xfrm>
          <a:off x="780222" y="2484826"/>
          <a:ext cx="1063155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5454">
                  <a:extLst>
                    <a:ext uri="{9D8B030D-6E8A-4147-A177-3AD203B41FA5}">
                      <a16:colId xmlns:a16="http://schemas.microsoft.com/office/drawing/2014/main" val="1011375504"/>
                    </a:ext>
                  </a:extLst>
                </a:gridCol>
                <a:gridCol w="3485322">
                  <a:extLst>
                    <a:ext uri="{9D8B030D-6E8A-4147-A177-3AD203B41FA5}">
                      <a16:colId xmlns:a16="http://schemas.microsoft.com/office/drawing/2014/main" val="2876712677"/>
                    </a:ext>
                  </a:extLst>
                </a:gridCol>
                <a:gridCol w="2279374">
                  <a:extLst>
                    <a:ext uri="{9D8B030D-6E8A-4147-A177-3AD203B41FA5}">
                      <a16:colId xmlns:a16="http://schemas.microsoft.com/office/drawing/2014/main" val="2578545219"/>
                    </a:ext>
                  </a:extLst>
                </a:gridCol>
                <a:gridCol w="2491406">
                  <a:extLst>
                    <a:ext uri="{9D8B030D-6E8A-4147-A177-3AD203B41FA5}">
                      <a16:colId xmlns:a16="http://schemas.microsoft.com/office/drawing/2014/main" val="1856202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Freshman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Sophomore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Senior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983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Introduction to Unmanned Aerial Vehicles (Intro to UAV)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Robotics I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GISC 1402 (F)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GISC 2402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GISC 2401</a:t>
                      </a:r>
                    </a:p>
                    <a:p>
                      <a:pPr algn="ctr"/>
                      <a:r>
                        <a:rPr lang="en-US" dirty="0"/>
                        <a:t>GISC 2404</a:t>
                      </a:r>
                    </a:p>
                    <a:p>
                      <a:pPr algn="ctr"/>
                      <a:r>
                        <a:rPr lang="en-US" dirty="0"/>
                        <a:t>GISC 2420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96167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13319821-0218-452E-A191-A6A0163FD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4017" y="5508932"/>
            <a:ext cx="974035" cy="97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051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9A0A8-0DD2-4B40-B838-DAEDFD99B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43811"/>
            <a:ext cx="10058400" cy="1199459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Family Educational Rights and Privacy Act (FERPA) for Higher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2DD7E-6CB8-49BA-A41E-5120E6B30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45311"/>
            <a:ext cx="10058400" cy="45627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All students in DC are college students and subject to the federal FERPA. As a participant in a dual credit program, it is important that you understand these rights as they apply to you.</a:t>
            </a:r>
          </a:p>
          <a:p>
            <a:pPr>
              <a:lnSpc>
                <a:spcPct val="150000"/>
              </a:lnSpc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Under FERPA, </a:t>
            </a:r>
            <a:r>
              <a:rPr lang="en-US" sz="2400" b="1" dirty="0"/>
              <a:t>professors can only contact and respond to the students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5030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9A0A8-0DD2-4B40-B838-DAEDFD99B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43811"/>
            <a:ext cx="10058400" cy="1199459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Student With Disabilities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2DD7E-6CB8-49BA-A41E-5120E6B30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45311"/>
            <a:ext cx="10058400" cy="4562723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/>
              <a:t>Colleges do not follow high school 504 or Special Ed accommodations!</a:t>
            </a:r>
            <a:endParaRPr lang="en-US" sz="3200" dirty="0"/>
          </a:p>
          <a:p>
            <a:r>
              <a:rPr lang="en-US" sz="2400" dirty="0"/>
              <a:t>If a student requires any form of accommodation for college, paperwork must be submitted to the Student With Disabilities department and college accommodations will be determined by the school.</a:t>
            </a:r>
          </a:p>
          <a:p>
            <a:r>
              <a:rPr lang="en-US" sz="2400" dirty="0"/>
              <a:t>The granted accommodations from the college may differ from accommodations granted at the high school level. </a:t>
            </a:r>
          </a:p>
          <a:p>
            <a:r>
              <a:rPr lang="en-US" sz="2400" dirty="0"/>
              <a:t>In order to learn more, please go to TCC’s SAR (Student Accessibility Resources) Office website -- </a:t>
            </a:r>
            <a:r>
              <a:rPr lang="en-US" sz="2400" dirty="0">
                <a:hlinkClick r:id="rId2"/>
              </a:rPr>
              <a:t>https://www.tccd.edu/services/support-services/student-accessibility-resources/</a:t>
            </a:r>
            <a:endParaRPr lang="en-US" sz="2400" dirty="0"/>
          </a:p>
          <a:p>
            <a:endParaRPr lang="en-US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5348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9A0A8-0DD2-4B40-B838-DAEDFD99B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43811"/>
            <a:ext cx="10058400" cy="1199459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How to Be a Successful Dual Credit Student: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2DD7E-6CB8-49BA-A41E-5120E6B30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45311"/>
            <a:ext cx="10058400" cy="4562723"/>
          </a:xfrm>
        </p:spPr>
        <p:txBody>
          <a:bodyPr>
            <a:normAutofit lnSpcReduction="10000"/>
          </a:bodyPr>
          <a:lstStyle/>
          <a:p>
            <a:pPr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cs typeface="Arial" charset="0"/>
              </a:rPr>
              <a:t>Communicate with your professor using student’s TCC e-mail.</a:t>
            </a:r>
          </a:p>
          <a:p>
            <a:pPr marL="0" indent="0">
              <a:spcBef>
                <a:spcPts val="430"/>
              </a:spcBef>
            </a:pPr>
            <a:endParaRPr lang="en-US" sz="2400" dirty="0">
              <a:cs typeface="Arial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cs typeface="Arial" charset="0"/>
              </a:rPr>
              <a:t>Involvement in high school extra-curricular activities does not excuse the student from course responsibilities or attendance—must talk to the professor in advance.</a:t>
            </a:r>
          </a:p>
          <a:p>
            <a:pPr marL="0" indent="0">
              <a:spcBef>
                <a:spcPts val="0"/>
              </a:spcBef>
            </a:pPr>
            <a:endParaRPr lang="en-US" sz="2400" dirty="0">
              <a:cs typeface="Arial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cs typeface="Arial" charset="0"/>
              </a:rPr>
              <a:t>Syllabus outlines configuration of grades.  The syllabus is the contract with the instructor.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cs typeface="Arial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cs typeface="Arial" charset="0"/>
              </a:rPr>
              <a:t>Checking Canvas on a regular basis for:</a:t>
            </a:r>
          </a:p>
          <a:p>
            <a:pPr lvl="1">
              <a:spcBef>
                <a:spcPts val="0"/>
              </a:spcBef>
            </a:pPr>
            <a:r>
              <a:rPr lang="en-US" sz="2400" dirty="0">
                <a:cs typeface="Arial" charset="0"/>
              </a:rPr>
              <a:t>Assignments and due dates</a:t>
            </a:r>
          </a:p>
          <a:p>
            <a:pPr lvl="1">
              <a:spcBef>
                <a:spcPts val="0"/>
              </a:spcBef>
            </a:pPr>
            <a:r>
              <a:rPr lang="en-US" sz="2400" dirty="0">
                <a:cs typeface="Arial" charset="0"/>
              </a:rPr>
              <a:t>Grades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3955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9A0A8-0DD2-4B40-B838-DAEDFD99B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43811"/>
            <a:ext cx="10058400" cy="1199459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How to Be a Successful Dual Credit Student: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2DD7E-6CB8-49BA-A41E-5120E6B30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45311"/>
            <a:ext cx="10058400" cy="4562723"/>
          </a:xfrm>
        </p:spPr>
        <p:txBody>
          <a:bodyPr>
            <a:normAutofit/>
          </a:bodyPr>
          <a:lstStyle/>
          <a:p>
            <a:pPr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Students must attend class 85% of the time, failure to do so may result in the professor dropping you from class.</a:t>
            </a:r>
          </a:p>
          <a:p>
            <a:pPr>
              <a:spcBef>
                <a:spcPts val="430"/>
              </a:spcBef>
              <a:buFont typeface="Arial" panose="020B0604020202020204" pitchFamily="34" charset="0"/>
              <a:buChar char="•"/>
            </a:pPr>
            <a:endParaRPr lang="en-US" sz="2400" dirty="0">
              <a:cs typeface="Arial" charset="0"/>
            </a:endParaRPr>
          </a:p>
          <a:p>
            <a:pPr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cs typeface="Arial" charset="0"/>
              </a:rPr>
              <a:t>Stay organized and keep up with the workload—remember to turn in assignments by the due date!</a:t>
            </a:r>
          </a:p>
          <a:p>
            <a:pPr>
              <a:spcBef>
                <a:spcPts val="430"/>
              </a:spcBef>
              <a:buFont typeface="Arial" panose="020B0604020202020204" pitchFamily="34" charset="0"/>
              <a:buChar char="•"/>
            </a:pPr>
            <a:endParaRPr lang="en-US" sz="2400" dirty="0">
              <a:cs typeface="Arial" charset="0"/>
            </a:endParaRPr>
          </a:p>
          <a:p>
            <a:pPr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cs typeface="Arial" charset="0"/>
              </a:rPr>
              <a:t>Behave properly as college students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0321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9A0A8-0DD2-4B40-B838-DAEDFD99B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43811"/>
            <a:ext cx="10058400" cy="1199459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College Application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2DD7E-6CB8-49BA-A41E-5120E6B30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45311"/>
            <a:ext cx="10058400" cy="4562723"/>
          </a:xfrm>
        </p:spPr>
        <p:txBody>
          <a:bodyPr>
            <a:normAutofit/>
          </a:bodyPr>
          <a:lstStyle/>
          <a:p>
            <a:pPr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We will be pulling your student in the next few weeks at school to complete the </a:t>
            </a:r>
            <a:r>
              <a:rPr lang="en-US" sz="3200" dirty="0" err="1"/>
              <a:t>ApplyTCC</a:t>
            </a:r>
            <a:r>
              <a:rPr lang="en-US" sz="3200" dirty="0"/>
              <a:t> application.</a:t>
            </a:r>
          </a:p>
          <a:p>
            <a:pPr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Once their application has been cleared by the college, students will be scheduled into their college classes by the dual credit coordinators.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1822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C16B5-9E27-42AF-847C-D449E6DF7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404055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Any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312A4-7171-4D5F-8416-750B57E7A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" y="1775655"/>
            <a:ext cx="11237843" cy="455888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400" dirty="0"/>
              <a:t>Kimberly Wrick</a:t>
            </a:r>
          </a:p>
          <a:p>
            <a:pPr marL="0" indent="0" algn="ctr">
              <a:buNone/>
            </a:pPr>
            <a:r>
              <a:rPr lang="en-US" sz="3400" dirty="0"/>
              <a:t>P-Tech and CTE Coordinator</a:t>
            </a:r>
          </a:p>
          <a:p>
            <a:pPr marL="0" indent="0" algn="ctr">
              <a:buNone/>
            </a:pPr>
            <a:r>
              <a:rPr lang="en-US" sz="3400" dirty="0">
                <a:solidFill>
                  <a:schemeClr val="tx2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kimberly.wrick@crowley.k12.tx.us</a:t>
            </a:r>
            <a:endParaRPr lang="en-US" sz="3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sz="3400" dirty="0"/>
          </a:p>
          <a:p>
            <a:pPr marL="0" indent="0" algn="ctr">
              <a:buNone/>
            </a:pPr>
            <a:r>
              <a:rPr lang="en-US" sz="3400" dirty="0"/>
              <a:t>Nekeisha Kirk</a:t>
            </a:r>
          </a:p>
          <a:p>
            <a:pPr marL="0" indent="0" algn="ctr">
              <a:buNone/>
            </a:pPr>
            <a:r>
              <a:rPr lang="en-US" sz="3400" dirty="0"/>
              <a:t>CTE Counselor</a:t>
            </a:r>
          </a:p>
          <a:p>
            <a:pPr marL="0" indent="0" algn="ctr">
              <a:buNone/>
            </a:pPr>
            <a:r>
              <a:rPr lang="en-US" sz="3400" dirty="0">
                <a:solidFill>
                  <a:schemeClr val="tx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nekeisha.kirk@Crowley.k12.tx.us</a:t>
            </a:r>
            <a:endParaRPr lang="en-US" sz="3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52769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9A0A8-0DD2-4B40-B838-DAEDFD99BFD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What is Dual Credit?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2DD7E-6CB8-49BA-A41E-5120E6B30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You are a high school student completing your core requirements for graduation</a:t>
            </a:r>
          </a:p>
          <a:p>
            <a:r>
              <a:rPr lang="en-US" sz="2400" dirty="0"/>
              <a:t>You are also considered a college student completing college-level courses which you credit for BOTH (dual) high school and college.</a:t>
            </a:r>
          </a:p>
          <a:p>
            <a:r>
              <a:rPr lang="en-US" sz="2400" dirty="0"/>
              <a:t>Our dual credit courses are FREE (both books &amp; tuition) for you to take through Crowley ISD.</a:t>
            </a:r>
          </a:p>
          <a:p>
            <a:r>
              <a:rPr lang="en-US" sz="2400" dirty="0"/>
              <a:t>Dual credit courses are taken during your normal school day (they are scheduled in as class periods like other courses).</a:t>
            </a:r>
          </a:p>
        </p:txBody>
      </p:sp>
    </p:spTree>
    <p:extLst>
      <p:ext uri="{BB962C8B-B14F-4D97-AF65-F5344CB8AC3E}">
        <p14:creationId xmlns:p14="http://schemas.microsoft.com/office/powerpoint/2010/main" val="289214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9A0A8-0DD2-4B40-B838-DAEDFD99BFD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Programs of Study (C-ATL)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2DD7E-6CB8-49BA-A41E-5120E6B30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451652"/>
            <a:ext cx="10058400" cy="3501092"/>
          </a:xfrm>
        </p:spPr>
        <p:txBody>
          <a:bodyPr>
            <a:normAutofit/>
          </a:bodyPr>
          <a:lstStyle/>
          <a:p>
            <a:r>
              <a:rPr lang="en-US" sz="3200" dirty="0"/>
              <a:t>Aviation Flight**</a:t>
            </a:r>
          </a:p>
          <a:p>
            <a:r>
              <a:rPr lang="en-US" sz="3200" dirty="0"/>
              <a:t>Aviation Maintenance</a:t>
            </a:r>
          </a:p>
          <a:p>
            <a:r>
              <a:rPr lang="en-US" sz="3200" dirty="0"/>
              <a:t>Computer Programming</a:t>
            </a:r>
          </a:p>
          <a:p>
            <a:r>
              <a:rPr lang="en-US" sz="3200" dirty="0"/>
              <a:t>Logistics &amp; Supply Chain Management</a:t>
            </a:r>
          </a:p>
          <a:p>
            <a:r>
              <a:rPr lang="en-US" sz="3200" dirty="0"/>
              <a:t>UAV/UAS (Drones)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319821-0218-452E-A191-A6A0163FD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963" y="5340626"/>
            <a:ext cx="1129089" cy="112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457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9A0A8-0DD2-4B40-B838-DAEDFD99B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49829"/>
            <a:ext cx="10058400" cy="1371600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Aviation Flight**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2DD7E-6CB8-49BA-A41E-5120E6B30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50216"/>
            <a:ext cx="10058400" cy="3501092"/>
          </a:xfrm>
        </p:spPr>
        <p:txBody>
          <a:bodyPr>
            <a:normAutofit/>
          </a:bodyPr>
          <a:lstStyle/>
          <a:p>
            <a:r>
              <a:rPr lang="en-US" sz="3200" dirty="0"/>
              <a:t>Not currently dual credit</a:t>
            </a:r>
          </a:p>
          <a:p>
            <a:r>
              <a:rPr lang="en-US" sz="3200" dirty="0"/>
              <a:t>Ground School</a:t>
            </a:r>
          </a:p>
          <a:p>
            <a:r>
              <a:rPr lang="en-US" sz="3200" dirty="0"/>
              <a:t>Flight Simulator</a:t>
            </a:r>
          </a:p>
          <a:p>
            <a:r>
              <a:rPr lang="en-US" sz="3200" dirty="0"/>
              <a:t>Ultimate Goal: Private Pilot’s License (PPL)</a:t>
            </a:r>
          </a:p>
          <a:p>
            <a:r>
              <a:rPr lang="en-US" sz="3200" dirty="0"/>
              <a:t>HIGH demand career field (commercial pilot)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319821-0218-452E-A191-A6A0163FD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948" y="5084863"/>
            <a:ext cx="1398104" cy="139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459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9A0A8-0DD2-4B40-B838-DAEDFD99B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49829"/>
            <a:ext cx="10058400" cy="1371600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Aviation Flight**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F01DD19-3CC9-48F8-9597-140FCCDD2E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124175"/>
              </p:ext>
            </p:extLst>
          </p:nvPr>
        </p:nvGraphicFramePr>
        <p:xfrm>
          <a:off x="780222" y="2484826"/>
          <a:ext cx="1063155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5454">
                  <a:extLst>
                    <a:ext uri="{9D8B030D-6E8A-4147-A177-3AD203B41FA5}">
                      <a16:colId xmlns:a16="http://schemas.microsoft.com/office/drawing/2014/main" val="1011375504"/>
                    </a:ext>
                  </a:extLst>
                </a:gridCol>
                <a:gridCol w="3485322">
                  <a:extLst>
                    <a:ext uri="{9D8B030D-6E8A-4147-A177-3AD203B41FA5}">
                      <a16:colId xmlns:a16="http://schemas.microsoft.com/office/drawing/2014/main" val="2876712677"/>
                    </a:ext>
                  </a:extLst>
                </a:gridCol>
                <a:gridCol w="2279374">
                  <a:extLst>
                    <a:ext uri="{9D8B030D-6E8A-4147-A177-3AD203B41FA5}">
                      <a16:colId xmlns:a16="http://schemas.microsoft.com/office/drawing/2014/main" val="2578545219"/>
                    </a:ext>
                  </a:extLst>
                </a:gridCol>
                <a:gridCol w="2491406">
                  <a:extLst>
                    <a:ext uri="{9D8B030D-6E8A-4147-A177-3AD203B41FA5}">
                      <a16:colId xmlns:a16="http://schemas.microsoft.com/office/drawing/2014/main" val="1856202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Freshman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Sophomore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Senior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983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Introduction to Aerospace &amp; Aviation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Intro to Unmanned </a:t>
                      </a:r>
                    </a:p>
                    <a:p>
                      <a:pPr algn="ctr"/>
                      <a:r>
                        <a:rPr lang="en-US" dirty="0"/>
                        <a:t>Aerial Vehicles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And/or</a:t>
                      </a:r>
                    </a:p>
                    <a:p>
                      <a:pPr algn="ctr"/>
                      <a:r>
                        <a:rPr lang="en-US" dirty="0"/>
                        <a:t>Aerospace Engineering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Aviation </a:t>
                      </a:r>
                    </a:p>
                    <a:p>
                      <a:pPr algn="ctr"/>
                      <a:r>
                        <a:rPr lang="en-US" dirty="0"/>
                        <a:t>Ground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Practicum in Transportation Systems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96167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13319821-0218-452E-A191-A6A0163FD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4017" y="5508932"/>
            <a:ext cx="974035" cy="97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47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9A0A8-0DD2-4B40-B838-DAEDFD99B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49829"/>
            <a:ext cx="10058400" cy="1371600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 Aviation Maintenance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2DD7E-6CB8-49BA-A41E-5120E6B30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2250215"/>
            <a:ext cx="11304104" cy="4057955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FAA Credentialed AMTS (Aviation Maintenance Training School)</a:t>
            </a:r>
          </a:p>
          <a:p>
            <a:r>
              <a:rPr lang="en-US" sz="3200" dirty="0"/>
              <a:t>Dual credit courses</a:t>
            </a:r>
          </a:p>
          <a:p>
            <a:r>
              <a:rPr lang="en-US" sz="3200" dirty="0"/>
              <a:t>FAA Aviation Maintenance Technician General – Exam</a:t>
            </a:r>
          </a:p>
          <a:p>
            <a:r>
              <a:rPr lang="en-US" sz="3200" dirty="0"/>
              <a:t>FAA Aviation Maintenance Technician Power Plant –Exam</a:t>
            </a:r>
          </a:p>
          <a:p>
            <a:r>
              <a:rPr lang="en-US" sz="3200" dirty="0"/>
              <a:t>HIGH need, great wage career field $55,000- $70,000 starting wage</a:t>
            </a:r>
          </a:p>
          <a:p>
            <a:endParaRPr lang="en-US" sz="3200" dirty="0"/>
          </a:p>
          <a:p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319821-0218-452E-A191-A6A0163FD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197" y="848138"/>
            <a:ext cx="726147" cy="72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950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9A0A8-0DD2-4B40-B838-DAEDFD99B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49829"/>
            <a:ext cx="10058400" cy="1371600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Aviation Maintenance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F01DD19-3CC9-48F8-9597-140FCCDD2E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449860"/>
              </p:ext>
            </p:extLst>
          </p:nvPr>
        </p:nvGraphicFramePr>
        <p:xfrm>
          <a:off x="780222" y="2312546"/>
          <a:ext cx="10631556" cy="3491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5454">
                  <a:extLst>
                    <a:ext uri="{9D8B030D-6E8A-4147-A177-3AD203B41FA5}">
                      <a16:colId xmlns:a16="http://schemas.microsoft.com/office/drawing/2014/main" val="1011375504"/>
                    </a:ext>
                  </a:extLst>
                </a:gridCol>
                <a:gridCol w="3485322">
                  <a:extLst>
                    <a:ext uri="{9D8B030D-6E8A-4147-A177-3AD203B41FA5}">
                      <a16:colId xmlns:a16="http://schemas.microsoft.com/office/drawing/2014/main" val="2876712677"/>
                    </a:ext>
                  </a:extLst>
                </a:gridCol>
                <a:gridCol w="2279374">
                  <a:extLst>
                    <a:ext uri="{9D8B030D-6E8A-4147-A177-3AD203B41FA5}">
                      <a16:colId xmlns:a16="http://schemas.microsoft.com/office/drawing/2014/main" val="2578545219"/>
                    </a:ext>
                  </a:extLst>
                </a:gridCol>
                <a:gridCol w="2491406">
                  <a:extLst>
                    <a:ext uri="{9D8B030D-6E8A-4147-A177-3AD203B41FA5}">
                      <a16:colId xmlns:a16="http://schemas.microsoft.com/office/drawing/2014/main" val="1856202211"/>
                    </a:ext>
                  </a:extLst>
                </a:gridCol>
              </a:tblGrid>
              <a:tr h="39277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Freshman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Sophomore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Senior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983301"/>
                  </a:ext>
                </a:extLst>
              </a:tr>
              <a:tr h="213065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AERM 1101 (F)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AERM 1208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AERM 1303 (F)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AERM 1310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AERM 1314 (F)</a:t>
                      </a:r>
                    </a:p>
                    <a:p>
                      <a:pPr algn="ctr"/>
                      <a:r>
                        <a:rPr lang="en-US" dirty="0"/>
                        <a:t>AERM 1344 (F) </a:t>
                      </a:r>
                    </a:p>
                    <a:p>
                      <a:pPr algn="ctr"/>
                      <a:r>
                        <a:rPr lang="en-US" dirty="0"/>
                        <a:t>AERM 1351 (F)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AERM 1205 (S)</a:t>
                      </a:r>
                    </a:p>
                    <a:p>
                      <a:pPr algn="ctr"/>
                      <a:r>
                        <a:rPr lang="en-US" dirty="0"/>
                        <a:t>AERM 1315 (S)</a:t>
                      </a:r>
                    </a:p>
                    <a:p>
                      <a:pPr algn="ctr"/>
                      <a:r>
                        <a:rPr lang="en-US" dirty="0"/>
                        <a:t>AERM 1456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AERM 2351 (F)</a:t>
                      </a:r>
                    </a:p>
                    <a:p>
                      <a:pPr algn="ctr"/>
                      <a:r>
                        <a:rPr lang="en-US" dirty="0"/>
                        <a:t>AERM 1357 (F)</a:t>
                      </a:r>
                    </a:p>
                    <a:p>
                      <a:pPr algn="ctr"/>
                      <a:r>
                        <a:rPr lang="en-US" dirty="0"/>
                        <a:t>AERM 1340 (F)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AERM 2547 (S)</a:t>
                      </a:r>
                    </a:p>
                    <a:p>
                      <a:pPr algn="ctr"/>
                      <a:r>
                        <a:rPr lang="en-US" dirty="0"/>
                        <a:t>AERM 2252 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961670"/>
                  </a:ext>
                </a:extLst>
              </a:tr>
              <a:tr h="9684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Introduction to Aircraft Technology</a:t>
                      </a:r>
                    </a:p>
                    <a:p>
                      <a:pPr algn="ctr"/>
                      <a:r>
                        <a:rPr lang="en-US" dirty="0"/>
                        <a:t>(1 credit)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Occupational Safety and Environmental Technology</a:t>
                      </a:r>
                    </a:p>
                    <a:p>
                      <a:pPr algn="ctr"/>
                      <a:r>
                        <a:rPr lang="en-US" dirty="0"/>
                        <a:t>(1 credit)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Career Preparation </a:t>
                      </a:r>
                    </a:p>
                    <a:p>
                      <a:pPr algn="ctr"/>
                      <a:r>
                        <a:rPr lang="en-US" dirty="0"/>
                        <a:t>(3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Aircraft Powerplant Technology/Lab</a:t>
                      </a:r>
                    </a:p>
                    <a:p>
                      <a:pPr algn="ctr"/>
                      <a:r>
                        <a:rPr lang="en-US" dirty="0"/>
                        <a:t>(3 credits)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679598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13319821-0218-452E-A191-A6A0163FD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711" y="791575"/>
            <a:ext cx="913915" cy="91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233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9A0A8-0DD2-4B40-B838-DAEDFD99B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49829"/>
            <a:ext cx="10058400" cy="1371600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 Computer Programming AAS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2DD7E-6CB8-49BA-A41E-5120E6B30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50215"/>
            <a:ext cx="10058400" cy="4057955"/>
          </a:xfrm>
        </p:spPr>
        <p:txBody>
          <a:bodyPr>
            <a:normAutofit/>
          </a:bodyPr>
          <a:lstStyle/>
          <a:p>
            <a:r>
              <a:rPr lang="en-US" sz="3200" dirty="0"/>
              <a:t>Associate’s degree program – TCC</a:t>
            </a:r>
          </a:p>
          <a:p>
            <a:r>
              <a:rPr lang="en-US" sz="3200" dirty="0"/>
              <a:t>Level 1 certificate – Programming</a:t>
            </a:r>
          </a:p>
          <a:p>
            <a:r>
              <a:rPr lang="en-US" sz="3200" dirty="0"/>
              <a:t>Level 2 certificate – Programming</a:t>
            </a:r>
          </a:p>
          <a:p>
            <a:r>
              <a:rPr lang="en-US" sz="3200" dirty="0"/>
              <a:t>Average salary in the area: $55,000 - $80,000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319821-0218-452E-A191-A6A0163FD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9130" y="857341"/>
            <a:ext cx="783206" cy="78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920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9A0A8-0DD2-4B40-B838-DAEDFD99B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70315"/>
            <a:ext cx="10058400" cy="1371600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Computer Programming AAS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F01DD19-3CC9-48F8-9597-140FCCDD2E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857259"/>
              </p:ext>
            </p:extLst>
          </p:nvPr>
        </p:nvGraphicFramePr>
        <p:xfrm>
          <a:off x="407505" y="1940929"/>
          <a:ext cx="11376990" cy="4635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1352">
                  <a:extLst>
                    <a:ext uri="{9D8B030D-6E8A-4147-A177-3AD203B41FA5}">
                      <a16:colId xmlns:a16="http://schemas.microsoft.com/office/drawing/2014/main" val="1011375504"/>
                    </a:ext>
                  </a:extLst>
                </a:gridCol>
                <a:gridCol w="3001700">
                  <a:extLst>
                    <a:ext uri="{9D8B030D-6E8A-4147-A177-3AD203B41FA5}">
                      <a16:colId xmlns:a16="http://schemas.microsoft.com/office/drawing/2014/main" val="2876712677"/>
                    </a:ext>
                  </a:extLst>
                </a:gridCol>
                <a:gridCol w="2677846">
                  <a:extLst>
                    <a:ext uri="{9D8B030D-6E8A-4147-A177-3AD203B41FA5}">
                      <a16:colId xmlns:a16="http://schemas.microsoft.com/office/drawing/2014/main" val="2578545219"/>
                    </a:ext>
                  </a:extLst>
                </a:gridCol>
                <a:gridCol w="2666092">
                  <a:extLst>
                    <a:ext uri="{9D8B030D-6E8A-4147-A177-3AD203B41FA5}">
                      <a16:colId xmlns:a16="http://schemas.microsoft.com/office/drawing/2014/main" val="1856202211"/>
                    </a:ext>
                  </a:extLst>
                </a:gridCol>
              </a:tblGrid>
              <a:tr h="43314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Freshman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Sophomore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Senior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983301"/>
                  </a:ext>
                </a:extLst>
              </a:tr>
              <a:tr h="2190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BCIS 1305 (F)</a:t>
                      </a:r>
                    </a:p>
                    <a:p>
                      <a:pPr algn="ctr"/>
                      <a:r>
                        <a:rPr lang="en-US" dirty="0"/>
                        <a:t>SPCH 1321 (F)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ITNW 1309 (S)</a:t>
                      </a:r>
                    </a:p>
                    <a:p>
                      <a:pPr algn="ctr"/>
                      <a:r>
                        <a:rPr lang="en-US" dirty="0"/>
                        <a:t>MUSI 1306 (S)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COSC 1436 (F)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ITSE 1479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COSC 1437 (F)</a:t>
                      </a:r>
                    </a:p>
                    <a:p>
                      <a:pPr algn="ctr"/>
                      <a:r>
                        <a:rPr lang="en-US" dirty="0"/>
                        <a:t>ITSE 2417  (F) </a:t>
                      </a:r>
                    </a:p>
                    <a:p>
                      <a:pPr algn="ctr"/>
                      <a:r>
                        <a:rPr lang="en-US" dirty="0"/>
                        <a:t>ENGL 1301(F)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CPMT 1403 (S)</a:t>
                      </a:r>
                    </a:p>
                    <a:p>
                      <a:pPr algn="ctr"/>
                      <a:r>
                        <a:rPr lang="en-US" dirty="0"/>
                        <a:t>ITSY 1300  (S)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ENGL 1302 (S)*   </a:t>
                      </a:r>
                      <a:r>
                        <a:rPr lang="en-US" sz="1050" dirty="0">
                          <a:solidFill>
                            <a:srgbClr val="FF0000"/>
                          </a:solidFill>
                        </a:rPr>
                        <a:t>(optional)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COSC 2436 (F)</a:t>
                      </a:r>
                    </a:p>
                    <a:p>
                      <a:pPr algn="ctr"/>
                      <a:r>
                        <a:rPr lang="en-US" dirty="0"/>
                        <a:t>ITNW 1425(F)</a:t>
                      </a:r>
                    </a:p>
                    <a:p>
                      <a:pPr algn="ctr"/>
                      <a:r>
                        <a:rPr lang="en-US" dirty="0"/>
                        <a:t>MATH 1314 (F)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ITSE 2409 (S)</a:t>
                      </a:r>
                    </a:p>
                    <a:p>
                      <a:pPr algn="ctr"/>
                      <a:r>
                        <a:rPr lang="en-US" dirty="0"/>
                        <a:t>ITSE 1450 (S)</a:t>
                      </a:r>
                    </a:p>
                    <a:p>
                      <a:pPr algn="ctr"/>
                      <a:r>
                        <a:rPr lang="en-US" dirty="0"/>
                        <a:t>ECON 2301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961670"/>
                  </a:ext>
                </a:extLst>
              </a:tr>
              <a:tr h="19421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BIM 1 (Bus Info Man )</a:t>
                      </a:r>
                    </a:p>
                    <a:p>
                      <a:pPr algn="ctr"/>
                      <a:r>
                        <a:rPr lang="en-US" dirty="0"/>
                        <a:t>Prof Comm</a:t>
                      </a:r>
                    </a:p>
                    <a:p>
                      <a:pPr algn="ctr"/>
                      <a:r>
                        <a:rPr lang="en-US" dirty="0"/>
                        <a:t>Computer Maintenance</a:t>
                      </a:r>
                    </a:p>
                    <a:p>
                      <a:pPr algn="ctr"/>
                      <a:r>
                        <a:rPr lang="en-US" dirty="0"/>
                        <a:t>Music Appreciation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Computer Science I</a:t>
                      </a:r>
                    </a:p>
                    <a:p>
                      <a:pPr algn="ctr"/>
                      <a:r>
                        <a:rPr lang="en-US" dirty="0"/>
                        <a:t>Networking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Computer Science II</a:t>
                      </a:r>
                    </a:p>
                    <a:p>
                      <a:pPr algn="ctr"/>
                      <a:r>
                        <a:rPr lang="en-US" dirty="0"/>
                        <a:t>AP Comp Science</a:t>
                      </a:r>
                    </a:p>
                    <a:p>
                      <a:pPr algn="ctr"/>
                      <a:r>
                        <a:rPr lang="en-US" dirty="0"/>
                        <a:t>English 3 (a)</a:t>
                      </a:r>
                    </a:p>
                    <a:p>
                      <a:pPr algn="ctr"/>
                      <a:r>
                        <a:rPr lang="en-US" dirty="0"/>
                        <a:t>Computer Technician</a:t>
                      </a:r>
                    </a:p>
                    <a:p>
                      <a:pPr algn="ctr"/>
                      <a:r>
                        <a:rPr lang="en-US" dirty="0"/>
                        <a:t>Found of Cyber Sec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English 3 (b)*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Game Prog &amp; Design</a:t>
                      </a:r>
                    </a:p>
                    <a:p>
                      <a:pPr algn="ctr"/>
                      <a:r>
                        <a:rPr lang="en-US" dirty="0"/>
                        <a:t>Practicum in STEM</a:t>
                      </a:r>
                    </a:p>
                    <a:p>
                      <a:pPr algn="ctr"/>
                      <a:r>
                        <a:rPr lang="en-US" dirty="0"/>
                        <a:t>Adv Topics in Math</a:t>
                      </a:r>
                    </a:p>
                    <a:p>
                      <a:pPr algn="ctr"/>
                      <a:r>
                        <a:rPr lang="en-US" dirty="0"/>
                        <a:t>Computer Sci III</a:t>
                      </a:r>
                    </a:p>
                    <a:p>
                      <a:pPr algn="ctr"/>
                      <a:r>
                        <a:rPr lang="en-US" dirty="0" err="1"/>
                        <a:t>Prin</a:t>
                      </a:r>
                      <a:r>
                        <a:rPr lang="en-US" dirty="0"/>
                        <a:t> of Info Tech</a:t>
                      </a:r>
                    </a:p>
                    <a:p>
                      <a:pPr algn="ctr"/>
                      <a:r>
                        <a:rPr lang="en-US" dirty="0"/>
                        <a:t>Economics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679598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11BF145-D1D9-41A2-BA5B-08769D6AC8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9553" y="715617"/>
            <a:ext cx="844099" cy="844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736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VE.pptx" id="{928531FE-40B6-4895-993A-83D26AA1E005}" vid="{C99C5ABD-1620-4AD2-A38C-62625556F38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7C628FDC10A449AC380A3DA03FDE55" ma:contentTypeVersion="11" ma:contentTypeDescription="Create a new document." ma:contentTypeScope="" ma:versionID="73d54ddde3fe8a4b9265b95da2b37948">
  <xsd:schema xmlns:xsd="http://www.w3.org/2001/XMLSchema" xmlns:xs="http://www.w3.org/2001/XMLSchema" xmlns:p="http://schemas.microsoft.com/office/2006/metadata/properties" xmlns:ns3="e6fe3265-8f29-4bcc-94ef-d38441c5316d" targetNamespace="http://schemas.microsoft.com/office/2006/metadata/properties" ma:root="true" ma:fieldsID="95a43a73dbcac958de576ce624e2f944" ns3:_="">
    <xsd:import namespace="e6fe3265-8f29-4bcc-94ef-d38441c5316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fe3265-8f29-4bcc-94ef-d38441c531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DE271CC-B444-40C8-9E9F-29617DDC53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CCAB6A-BE65-4527-B290-CCFB458C15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fe3265-8f29-4bcc-94ef-d38441c53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52B1C4-9FC5-425D-BA46-32BE8AABD6CC}">
  <ds:schemaRefs>
    <ds:schemaRef ds:uri="http://schemas.microsoft.com/office/2006/documentManagement/types"/>
    <ds:schemaRef ds:uri="http://purl.org/dc/terms/"/>
    <ds:schemaRef ds:uri="http://www.w3.org/XML/1998/namespace"/>
    <ds:schemaRef ds:uri="e6fe3265-8f29-4bcc-94ef-d38441c5316d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Geometric color block</Template>
  <TotalTime>0</TotalTime>
  <Words>1190</Words>
  <Application>Microsoft Office PowerPoint</Application>
  <PresentationFormat>Widescreen</PresentationFormat>
  <Paragraphs>233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Garamond</vt:lpstr>
      <vt:lpstr>SavonVTI</vt:lpstr>
      <vt:lpstr> Parent Meeting </vt:lpstr>
      <vt:lpstr>What is Dual Credit?</vt:lpstr>
      <vt:lpstr>Programs of Study (C-ATL)</vt:lpstr>
      <vt:lpstr>Aviation Flight**</vt:lpstr>
      <vt:lpstr>Aviation Flight**</vt:lpstr>
      <vt:lpstr> Aviation Maintenance</vt:lpstr>
      <vt:lpstr>Aviation Maintenance</vt:lpstr>
      <vt:lpstr> Computer Programming AAS</vt:lpstr>
      <vt:lpstr>Computer Programming AAS</vt:lpstr>
      <vt:lpstr>  Logistics &amp; Supply Chain Management</vt:lpstr>
      <vt:lpstr>Logistics &amp; Supply Chain Management</vt:lpstr>
      <vt:lpstr>  UAV/UAV (Drones)</vt:lpstr>
      <vt:lpstr>  UAV/UAS (Drones)</vt:lpstr>
      <vt:lpstr>Family Educational Rights and Privacy Act (FERPA) for Higher Education</vt:lpstr>
      <vt:lpstr>Student With Disabilities</vt:lpstr>
      <vt:lpstr>How to Be a Successful Dual Credit Student:</vt:lpstr>
      <vt:lpstr>How to Be a Successful Dual Credit Student:</vt:lpstr>
      <vt:lpstr>College Application Process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2022-09-29T16:19:46Z</dcterms:created>
  <dcterms:modified xsi:type="dcterms:W3CDTF">2023-03-24T13:50:39Z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0x010100AD7C628FDC10A449AC380A3DA03FDE55</vt:lpwstr>
  </property>
</Properties>
</file>